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1"/>
  </p:notesMasterIdLst>
  <p:handoutMasterIdLst>
    <p:handoutMasterId r:id="rId12"/>
  </p:handoutMasterIdLst>
  <p:sldIdLst>
    <p:sldId id="300" r:id="rId4"/>
    <p:sldId id="325" r:id="rId5"/>
    <p:sldId id="334" r:id="rId6"/>
    <p:sldId id="335" r:id="rId7"/>
    <p:sldId id="332" r:id="rId8"/>
    <p:sldId id="336" r:id="rId9"/>
    <p:sldId id="337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6208" autoAdjust="0"/>
  </p:normalViewPr>
  <p:slideViewPr>
    <p:cSldViewPr>
      <p:cViewPr varScale="1">
        <p:scale>
          <a:sx n="119" d="100"/>
          <a:sy n="119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16/03/20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16/03/20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16/03/20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16/03/20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16/03/20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16/03/20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Het </a:t>
            </a:r>
            <a:r>
              <a:rPr lang="en-US" dirty="0" err="1"/>
              <a:t>kenmerkend</a:t>
            </a:r>
            <a:r>
              <a:rPr lang="en-US" dirty="0"/>
              <a:t> aspect: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eenwording</a:t>
            </a:r>
            <a:endParaRPr lang="en-US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De Benelux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De EGKS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De EEG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Raad</a:t>
            </a:r>
            <a:r>
              <a:rPr lang="en-US" altLang="nl-NL" dirty="0"/>
              <a:t> van Europa</a:t>
            </a:r>
            <a:endParaRPr lang="en-US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§4.4 Herstel van Europa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Na 1945 </a:t>
            </a:r>
            <a:r>
              <a:rPr lang="en-US" dirty="0" err="1">
                <a:solidFill>
                  <a:schemeClr val="tx2"/>
                </a:solidFill>
              </a:rPr>
              <a:t>gingen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landen</a:t>
            </a:r>
            <a:r>
              <a:rPr lang="en-US" dirty="0">
                <a:solidFill>
                  <a:schemeClr val="tx2"/>
                </a:solidFill>
              </a:rPr>
              <a:t> in Europa </a:t>
            </a:r>
            <a:r>
              <a:rPr lang="en-US" dirty="0" err="1">
                <a:solidFill>
                  <a:schemeClr val="tx2"/>
                </a:solidFill>
              </a:rPr>
              <a:t>economisch</a:t>
            </a:r>
            <a:r>
              <a:rPr lang="en-US" dirty="0">
                <a:solidFill>
                  <a:schemeClr val="tx2"/>
                </a:solidFill>
              </a:rPr>
              <a:t> en </a:t>
            </a:r>
            <a:r>
              <a:rPr lang="en-US" dirty="0" err="1">
                <a:solidFill>
                  <a:schemeClr val="tx2"/>
                </a:solidFill>
              </a:rPr>
              <a:t>politiek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samenwerken</a:t>
            </a:r>
            <a:r>
              <a:rPr lang="en-US" dirty="0">
                <a:solidFill>
                  <a:schemeClr val="tx2"/>
                </a:solidFill>
              </a:rPr>
              <a:t> -&gt; </a:t>
            </a:r>
            <a:r>
              <a:rPr lang="en-US" dirty="0" err="1">
                <a:solidFill>
                  <a:schemeClr val="tx2"/>
                </a:solidFill>
              </a:rPr>
              <a:t>groei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welvaart</a:t>
            </a:r>
            <a:r>
              <a:rPr lang="en-US" dirty="0">
                <a:solidFill>
                  <a:schemeClr val="tx2"/>
                </a:solidFill>
              </a:rPr>
              <a:t> en </a:t>
            </a:r>
            <a:r>
              <a:rPr lang="en-US" dirty="0" err="1">
                <a:solidFill>
                  <a:schemeClr val="tx2"/>
                </a:solidFill>
              </a:rPr>
              <a:t>democratie</a:t>
            </a:r>
            <a:r>
              <a:rPr lang="en-US" dirty="0">
                <a:solidFill>
                  <a:schemeClr val="tx2"/>
                </a:solidFill>
              </a:rPr>
              <a:t> in West-Europa.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err="1">
                <a:solidFill>
                  <a:schemeClr val="tx2"/>
                </a:solidFill>
              </a:rPr>
              <a:t>Redenen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voor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samenwerking</a:t>
            </a:r>
            <a:r>
              <a:rPr lang="en-US" dirty="0">
                <a:solidFill>
                  <a:schemeClr val="tx2"/>
                </a:solidFill>
              </a:rPr>
              <a:t>: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Afspraken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maken</a:t>
            </a:r>
            <a:r>
              <a:rPr lang="en-US" dirty="0">
                <a:solidFill>
                  <a:schemeClr val="tx2"/>
                </a:solidFill>
              </a:rPr>
              <a:t> over de </a:t>
            </a:r>
            <a:r>
              <a:rPr lang="en-US" dirty="0" err="1">
                <a:solidFill>
                  <a:schemeClr val="tx2"/>
                </a:solidFill>
              </a:rPr>
              <a:t>Marshallhulp</a:t>
            </a: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Vijandschappen</a:t>
            </a:r>
            <a:r>
              <a:rPr lang="en-US" dirty="0">
                <a:solidFill>
                  <a:schemeClr val="tx2"/>
                </a:solidFill>
              </a:rPr>
              <a:t> in Europa </a:t>
            </a:r>
            <a:r>
              <a:rPr lang="en-US" dirty="0" err="1">
                <a:solidFill>
                  <a:schemeClr val="tx2"/>
                </a:solidFill>
              </a:rPr>
              <a:t>beëindigen</a:t>
            </a:r>
            <a:endParaRPr lang="en-US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eenwording</a:t>
            </a:r>
            <a:r>
              <a:rPr lang="en-US" dirty="0"/>
              <a:t> </a:t>
            </a:r>
            <a:r>
              <a:rPr lang="nl-NL" altLang="nl-NL" dirty="0"/>
              <a:t>is een </a:t>
            </a:r>
            <a:r>
              <a:rPr lang="nl-NL" altLang="nl-NL" b="1" dirty="0"/>
              <a:t>kenmerkend aspect</a:t>
            </a:r>
            <a:r>
              <a:rPr lang="nl-NL" altLang="nl-NL" dirty="0"/>
              <a:t> van de tijd van televisie en computer.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Het </a:t>
            </a:r>
            <a:r>
              <a:rPr lang="en-US" sz="2800" dirty="0" err="1"/>
              <a:t>kenmerkend</a:t>
            </a:r>
            <a:r>
              <a:rPr lang="en-US" sz="2800" dirty="0"/>
              <a:t> aspect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37564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5292080" y="874437"/>
            <a:ext cx="35283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nl-NL" dirty="0">
                <a:solidFill>
                  <a:schemeClr val="tx2"/>
                </a:solidFill>
              </a:rPr>
              <a:t>De </a:t>
            </a:r>
            <a:r>
              <a:rPr lang="en-US" altLang="nl-NL" dirty="0" err="1">
                <a:solidFill>
                  <a:schemeClr val="tx2"/>
                </a:solidFill>
              </a:rPr>
              <a:t>Franse</a:t>
            </a:r>
            <a:r>
              <a:rPr lang="en-US" altLang="nl-NL" dirty="0">
                <a:solidFill>
                  <a:schemeClr val="tx2"/>
                </a:solidFill>
              </a:rPr>
              <a:t> president De Gaulle en </a:t>
            </a:r>
            <a:r>
              <a:rPr lang="en-US" altLang="nl-NL" dirty="0" err="1">
                <a:solidFill>
                  <a:schemeClr val="tx2"/>
                </a:solidFill>
              </a:rPr>
              <a:t>bondskanselier</a:t>
            </a:r>
            <a:r>
              <a:rPr lang="en-US" altLang="nl-NL" dirty="0">
                <a:solidFill>
                  <a:schemeClr val="tx2"/>
                </a:solidFill>
              </a:rPr>
              <a:t> Adenauer in 1962.</a:t>
            </a:r>
          </a:p>
          <a:p>
            <a:endParaRPr lang="en-US" altLang="nl-NL" dirty="0">
              <a:solidFill>
                <a:schemeClr val="tx2"/>
              </a:solidFill>
            </a:endParaRPr>
          </a:p>
          <a:p>
            <a:r>
              <a:rPr lang="en-US" altLang="nl-NL" dirty="0" err="1">
                <a:solidFill>
                  <a:srgbClr val="00B0F0"/>
                </a:solidFill>
              </a:rPr>
              <a:t>Bondskanselier</a:t>
            </a:r>
            <a:r>
              <a:rPr lang="en-US" altLang="nl-NL" dirty="0">
                <a:solidFill>
                  <a:schemeClr val="tx2"/>
                </a:solidFill>
              </a:rPr>
              <a:t>: </a:t>
            </a:r>
            <a:r>
              <a:rPr lang="en-US" altLang="nl-NL" dirty="0" err="1">
                <a:solidFill>
                  <a:schemeClr val="tx2"/>
                </a:solidFill>
              </a:rPr>
              <a:t>regeringsleider</a:t>
            </a:r>
            <a:r>
              <a:rPr lang="en-US" altLang="nl-NL" dirty="0">
                <a:solidFill>
                  <a:schemeClr val="tx2"/>
                </a:solidFill>
              </a:rPr>
              <a:t> van de </a:t>
            </a:r>
            <a:r>
              <a:rPr lang="en-US" altLang="nl-NL" dirty="0" err="1">
                <a:solidFill>
                  <a:schemeClr val="tx2"/>
                </a:solidFill>
              </a:rPr>
              <a:t>Bondsrepubliek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Duitsland</a:t>
            </a:r>
            <a:endParaRPr lang="en-US" altLang="nl-NL" dirty="0">
              <a:solidFill>
                <a:schemeClr val="tx2"/>
              </a:solidFill>
            </a:endParaRPr>
          </a:p>
          <a:p>
            <a:endParaRPr lang="en-US" altLang="nl-NL" dirty="0">
              <a:solidFill>
                <a:schemeClr val="tx2"/>
              </a:solidFill>
            </a:endParaRPr>
          </a:p>
          <a:p>
            <a:r>
              <a:rPr lang="en-US" altLang="nl-NL" dirty="0" err="1">
                <a:solidFill>
                  <a:schemeClr val="tx2"/>
                </a:solidFill>
              </a:rPr>
              <a:t>Bondsrepubliek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Duitsland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groeide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uit</a:t>
            </a:r>
            <a:r>
              <a:rPr lang="en-US" altLang="nl-NL" dirty="0">
                <a:solidFill>
                  <a:schemeClr val="tx2"/>
                </a:solidFill>
              </a:rPr>
              <a:t> tot </a:t>
            </a:r>
            <a:r>
              <a:rPr lang="en-US" altLang="nl-NL" dirty="0" err="1">
                <a:solidFill>
                  <a:schemeClr val="tx2"/>
                </a:solidFill>
              </a:rPr>
              <a:t>een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welvarende</a:t>
            </a:r>
            <a:r>
              <a:rPr lang="en-US" altLang="nl-NL" dirty="0">
                <a:solidFill>
                  <a:schemeClr val="tx2"/>
                </a:solidFill>
              </a:rPr>
              <a:t>, </a:t>
            </a:r>
            <a:r>
              <a:rPr lang="en-US" altLang="nl-NL" dirty="0" err="1">
                <a:solidFill>
                  <a:schemeClr val="tx2"/>
                </a:solidFill>
              </a:rPr>
              <a:t>stabiele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democratie</a:t>
            </a:r>
            <a:r>
              <a:rPr lang="en-US" altLang="nl-NL" dirty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64784"/>
            <a:ext cx="4608512" cy="548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95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>
                <a:solidFill>
                  <a:schemeClr val="tx2"/>
                </a:solidFill>
              </a:rPr>
              <a:t>In 1948 </a:t>
            </a:r>
            <a:r>
              <a:rPr lang="en-US" altLang="nl-NL" dirty="0" err="1">
                <a:solidFill>
                  <a:schemeClr val="tx2"/>
                </a:solidFill>
              </a:rPr>
              <a:t>vormden</a:t>
            </a:r>
            <a:r>
              <a:rPr lang="en-US" altLang="nl-NL" dirty="0">
                <a:solidFill>
                  <a:schemeClr val="tx2"/>
                </a:solidFill>
              </a:rPr>
              <a:t> Nederland, </a:t>
            </a:r>
            <a:r>
              <a:rPr lang="en-US" altLang="nl-NL" dirty="0" err="1">
                <a:solidFill>
                  <a:schemeClr val="tx2"/>
                </a:solidFill>
              </a:rPr>
              <a:t>België</a:t>
            </a:r>
            <a:r>
              <a:rPr lang="en-US" altLang="nl-NL" dirty="0">
                <a:solidFill>
                  <a:schemeClr val="tx2"/>
                </a:solidFill>
              </a:rPr>
              <a:t> en Luxemburg </a:t>
            </a:r>
            <a:r>
              <a:rPr lang="en-US" altLang="nl-NL" dirty="0" err="1">
                <a:solidFill>
                  <a:schemeClr val="tx2"/>
                </a:solidFill>
              </a:rPr>
              <a:t>een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gemeenschappelijke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markt</a:t>
            </a:r>
            <a:r>
              <a:rPr lang="en-US" altLang="nl-NL" dirty="0">
                <a:solidFill>
                  <a:schemeClr val="tx2"/>
                </a:solidFill>
              </a:rPr>
              <a:t> (</a:t>
            </a:r>
            <a:r>
              <a:rPr lang="en-US" altLang="nl-NL" dirty="0" err="1">
                <a:solidFill>
                  <a:schemeClr val="tx2"/>
                </a:solidFill>
              </a:rPr>
              <a:t>naam</a:t>
            </a:r>
            <a:r>
              <a:rPr lang="en-US" altLang="nl-NL" dirty="0">
                <a:solidFill>
                  <a:schemeClr val="tx2"/>
                </a:solidFill>
              </a:rPr>
              <a:t> Benelux). </a:t>
            </a:r>
          </a:p>
          <a:p>
            <a:pPr eaLnBrk="1" hangingPunct="1">
              <a:buFont typeface="Arial" charset="0"/>
              <a:buNone/>
            </a:pPr>
            <a:endParaRPr lang="en-US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altLang="nl-NL" dirty="0" err="1">
                <a:solidFill>
                  <a:srgbClr val="00B0F0"/>
                </a:solidFill>
              </a:rPr>
              <a:t>Gemeenschappelijke</a:t>
            </a:r>
            <a:r>
              <a:rPr lang="en-US" altLang="nl-NL" dirty="0">
                <a:solidFill>
                  <a:srgbClr val="00B0F0"/>
                </a:solidFill>
              </a:rPr>
              <a:t> </a:t>
            </a:r>
            <a:r>
              <a:rPr lang="en-US" altLang="nl-NL" dirty="0" err="1">
                <a:solidFill>
                  <a:srgbClr val="00B0F0"/>
                </a:solidFill>
              </a:rPr>
              <a:t>markt</a:t>
            </a:r>
            <a:r>
              <a:rPr lang="en-US" altLang="nl-NL" dirty="0">
                <a:solidFill>
                  <a:schemeClr val="tx2"/>
                </a:solidFill>
              </a:rPr>
              <a:t>: </a:t>
            </a:r>
            <a:r>
              <a:rPr lang="en-US" altLang="nl-NL" dirty="0" err="1">
                <a:solidFill>
                  <a:schemeClr val="tx2"/>
                </a:solidFill>
              </a:rPr>
              <a:t>gebied</a:t>
            </a:r>
            <a:r>
              <a:rPr lang="en-US" altLang="nl-NL" dirty="0">
                <a:solidFill>
                  <a:schemeClr val="tx2"/>
                </a:solidFill>
              </a:rPr>
              <a:t> van </a:t>
            </a:r>
            <a:r>
              <a:rPr lang="en-US" altLang="nl-NL" dirty="0" err="1">
                <a:solidFill>
                  <a:schemeClr val="tx2"/>
                </a:solidFill>
              </a:rPr>
              <a:t>meer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landen</a:t>
            </a:r>
            <a:r>
              <a:rPr lang="en-US" altLang="nl-NL" dirty="0">
                <a:solidFill>
                  <a:schemeClr val="tx2"/>
                </a:solidFill>
              </a:rPr>
              <a:t> met </a:t>
            </a:r>
            <a:r>
              <a:rPr lang="en-US" altLang="nl-NL" dirty="0" err="1">
                <a:solidFill>
                  <a:schemeClr val="tx2"/>
                </a:solidFill>
              </a:rPr>
              <a:t>vrije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handel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zonder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importtarieven</a:t>
            </a:r>
            <a:r>
              <a:rPr lang="en-US" altLang="nl-NL" dirty="0">
                <a:solidFill>
                  <a:schemeClr val="tx2"/>
                </a:solidFill>
              </a:rPr>
              <a:t>. </a:t>
            </a:r>
          </a:p>
          <a:p>
            <a:pPr eaLnBrk="1" hangingPunct="1">
              <a:buFont typeface="Arial" charset="0"/>
              <a:buNone/>
            </a:pP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De Benelux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13266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>
                <a:solidFill>
                  <a:schemeClr val="tx2"/>
                </a:solidFill>
              </a:rPr>
              <a:t>1951: </a:t>
            </a:r>
            <a:r>
              <a:rPr lang="en-US" altLang="nl-NL" dirty="0" err="1">
                <a:solidFill>
                  <a:schemeClr val="tx2"/>
                </a:solidFill>
              </a:rPr>
              <a:t>Bondsrepubliek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Duitsland</a:t>
            </a:r>
            <a:r>
              <a:rPr lang="en-US" altLang="nl-NL" dirty="0">
                <a:solidFill>
                  <a:schemeClr val="tx2"/>
                </a:solidFill>
              </a:rPr>
              <a:t>, </a:t>
            </a:r>
            <a:r>
              <a:rPr lang="en-US" altLang="nl-NL" dirty="0" err="1">
                <a:solidFill>
                  <a:schemeClr val="tx2"/>
                </a:solidFill>
              </a:rPr>
              <a:t>Frankrijk</a:t>
            </a:r>
            <a:r>
              <a:rPr lang="en-US" altLang="nl-NL" dirty="0">
                <a:solidFill>
                  <a:schemeClr val="tx2"/>
                </a:solidFill>
              </a:rPr>
              <a:t>, Nederland, </a:t>
            </a:r>
            <a:r>
              <a:rPr lang="en-US" altLang="nl-NL" dirty="0" err="1">
                <a:solidFill>
                  <a:schemeClr val="tx2"/>
                </a:solidFill>
              </a:rPr>
              <a:t>België</a:t>
            </a:r>
            <a:r>
              <a:rPr lang="en-US" altLang="nl-NL" dirty="0">
                <a:solidFill>
                  <a:schemeClr val="tx2"/>
                </a:solidFill>
              </a:rPr>
              <a:t>, Luxemburg en </a:t>
            </a:r>
            <a:r>
              <a:rPr lang="en-US" altLang="nl-NL" dirty="0" err="1">
                <a:solidFill>
                  <a:schemeClr val="tx2"/>
                </a:solidFill>
              </a:rPr>
              <a:t>Italië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richtten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>
                <a:solidFill>
                  <a:srgbClr val="00B0F0"/>
                </a:solidFill>
              </a:rPr>
              <a:t>EGKS</a:t>
            </a:r>
            <a:r>
              <a:rPr lang="en-US" altLang="nl-NL" dirty="0">
                <a:solidFill>
                  <a:schemeClr val="tx2"/>
                </a:solidFill>
              </a:rPr>
              <a:t> (</a:t>
            </a:r>
            <a:r>
              <a:rPr lang="en-US" altLang="nl-NL" dirty="0" err="1">
                <a:solidFill>
                  <a:schemeClr val="tx2"/>
                </a:solidFill>
              </a:rPr>
              <a:t>Europese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Gemeenschap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voor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Kolen</a:t>
            </a:r>
            <a:r>
              <a:rPr lang="en-US" altLang="nl-NL" dirty="0">
                <a:solidFill>
                  <a:schemeClr val="tx2"/>
                </a:solidFill>
              </a:rPr>
              <a:t> en </a:t>
            </a:r>
            <a:r>
              <a:rPr lang="en-US" altLang="nl-NL" dirty="0" err="1">
                <a:solidFill>
                  <a:schemeClr val="tx2"/>
                </a:solidFill>
              </a:rPr>
              <a:t>Staal</a:t>
            </a:r>
            <a:r>
              <a:rPr lang="en-US" altLang="nl-NL" dirty="0">
                <a:solidFill>
                  <a:schemeClr val="tx2"/>
                </a:solidFill>
              </a:rPr>
              <a:t>) op. </a:t>
            </a:r>
          </a:p>
          <a:p>
            <a:pPr eaLnBrk="1" hangingPunct="1">
              <a:buFont typeface="Arial" charset="0"/>
              <a:buNone/>
            </a:pPr>
            <a:endParaRPr lang="en-US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altLang="nl-NL" dirty="0" err="1">
                <a:solidFill>
                  <a:schemeClr val="tx2"/>
                </a:solidFill>
              </a:rPr>
              <a:t>Kolen</a:t>
            </a:r>
            <a:r>
              <a:rPr lang="en-US" altLang="nl-NL" dirty="0">
                <a:solidFill>
                  <a:schemeClr val="tx2"/>
                </a:solidFill>
              </a:rPr>
              <a:t>- en </a:t>
            </a:r>
            <a:r>
              <a:rPr lang="en-US" altLang="nl-NL" dirty="0" err="1">
                <a:solidFill>
                  <a:schemeClr val="tx2"/>
                </a:solidFill>
              </a:rPr>
              <a:t>staalindustrie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kwamen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onder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gemeenschappelijk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bestuur</a:t>
            </a:r>
            <a:r>
              <a:rPr lang="en-US" altLang="nl-NL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EGKS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734013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7377" y="1412776"/>
            <a:ext cx="8208911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>
                <a:solidFill>
                  <a:schemeClr val="tx2"/>
                </a:solidFill>
              </a:rPr>
              <a:t>In 1958 </a:t>
            </a:r>
            <a:r>
              <a:rPr lang="en-US" altLang="nl-NL" dirty="0" err="1">
                <a:solidFill>
                  <a:schemeClr val="tx2"/>
                </a:solidFill>
              </a:rPr>
              <a:t>richtten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landen</a:t>
            </a:r>
            <a:r>
              <a:rPr lang="en-US" altLang="nl-NL" dirty="0">
                <a:solidFill>
                  <a:schemeClr val="tx2"/>
                </a:solidFill>
              </a:rPr>
              <a:t> van de EGKS de </a:t>
            </a:r>
            <a:r>
              <a:rPr lang="en-US" altLang="nl-NL" dirty="0">
                <a:solidFill>
                  <a:srgbClr val="00B0F0"/>
                </a:solidFill>
              </a:rPr>
              <a:t>EEG</a:t>
            </a:r>
            <a:r>
              <a:rPr lang="en-US" altLang="nl-NL" dirty="0">
                <a:solidFill>
                  <a:schemeClr val="tx2"/>
                </a:solidFill>
              </a:rPr>
              <a:t> (</a:t>
            </a:r>
            <a:r>
              <a:rPr lang="en-US" altLang="nl-NL" dirty="0" err="1">
                <a:solidFill>
                  <a:schemeClr val="tx2"/>
                </a:solidFill>
              </a:rPr>
              <a:t>Europese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Economische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Gemeenschap</a:t>
            </a:r>
            <a:r>
              <a:rPr lang="en-US" altLang="nl-NL" dirty="0">
                <a:solidFill>
                  <a:schemeClr val="tx2"/>
                </a:solidFill>
              </a:rPr>
              <a:t>, </a:t>
            </a:r>
            <a:r>
              <a:rPr lang="en-US" altLang="nl-NL" dirty="0" err="1">
                <a:solidFill>
                  <a:schemeClr val="tx2"/>
                </a:solidFill>
              </a:rPr>
              <a:t>voorloper</a:t>
            </a:r>
            <a:r>
              <a:rPr lang="en-US" altLang="nl-NL" dirty="0">
                <a:solidFill>
                  <a:schemeClr val="tx2"/>
                </a:solidFill>
              </a:rPr>
              <a:t> van de EU) op met </a:t>
            </a:r>
            <a:r>
              <a:rPr lang="en-US" altLang="nl-NL" dirty="0" err="1">
                <a:solidFill>
                  <a:srgbClr val="00B0F0"/>
                </a:solidFill>
              </a:rPr>
              <a:t>Europese</a:t>
            </a:r>
            <a:r>
              <a:rPr lang="en-US" altLang="nl-NL" dirty="0">
                <a:solidFill>
                  <a:srgbClr val="00B0F0"/>
                </a:solidFill>
              </a:rPr>
              <a:t> </a:t>
            </a:r>
            <a:r>
              <a:rPr lang="en-US" altLang="nl-NL" dirty="0" err="1">
                <a:solidFill>
                  <a:srgbClr val="00B0F0"/>
                </a:solidFill>
              </a:rPr>
              <a:t>Commissie</a:t>
            </a:r>
            <a:r>
              <a:rPr lang="en-US" altLang="nl-NL" dirty="0">
                <a:solidFill>
                  <a:srgbClr val="00B0F0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als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dagelijks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bestuur</a:t>
            </a:r>
            <a:r>
              <a:rPr lang="en-US" altLang="nl-NL" dirty="0">
                <a:solidFill>
                  <a:schemeClr val="tx2"/>
                </a:solidFill>
              </a:rPr>
              <a:t>. </a:t>
            </a:r>
            <a:r>
              <a:rPr lang="en-US" altLang="nl-NL" dirty="0" err="1">
                <a:solidFill>
                  <a:schemeClr val="tx2"/>
                </a:solidFill>
              </a:rPr>
              <a:t>Doel</a:t>
            </a:r>
            <a:r>
              <a:rPr lang="en-US" altLang="nl-NL" dirty="0">
                <a:solidFill>
                  <a:schemeClr val="tx2"/>
                </a:solidFill>
              </a:rPr>
              <a:t>: vorming van </a:t>
            </a:r>
            <a:r>
              <a:rPr lang="en-US" altLang="nl-NL" dirty="0" err="1">
                <a:solidFill>
                  <a:schemeClr val="tx2"/>
                </a:solidFill>
              </a:rPr>
              <a:t>gemeenschappelijke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markt</a:t>
            </a:r>
            <a:r>
              <a:rPr lang="en-US" altLang="nl-NL" dirty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altLang="nl-NL" dirty="0">
                <a:solidFill>
                  <a:schemeClr val="tx2"/>
                </a:solidFill>
              </a:rPr>
              <a:t>Taken: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nl-NL" dirty="0" err="1">
                <a:solidFill>
                  <a:schemeClr val="tx2"/>
                </a:solidFill>
              </a:rPr>
              <a:t>Controleren</a:t>
            </a:r>
            <a:r>
              <a:rPr lang="en-US" altLang="nl-NL" dirty="0">
                <a:solidFill>
                  <a:schemeClr val="tx2"/>
                </a:solidFill>
              </a:rPr>
              <a:t> of </a:t>
            </a:r>
            <a:r>
              <a:rPr lang="en-US" altLang="nl-NL" dirty="0" err="1">
                <a:solidFill>
                  <a:schemeClr val="tx2"/>
                </a:solidFill>
              </a:rPr>
              <a:t>landen</a:t>
            </a:r>
            <a:r>
              <a:rPr lang="en-US" altLang="nl-NL" dirty="0">
                <a:solidFill>
                  <a:schemeClr val="tx2"/>
                </a:solidFill>
              </a:rPr>
              <a:t> en </a:t>
            </a:r>
            <a:r>
              <a:rPr lang="en-US" altLang="nl-NL" dirty="0" err="1">
                <a:solidFill>
                  <a:schemeClr val="tx2"/>
                </a:solidFill>
              </a:rPr>
              <a:t>bedrijven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zich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houden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aan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afgesproken</a:t>
            </a:r>
            <a:r>
              <a:rPr lang="en-US" altLang="nl-NL" dirty="0">
                <a:solidFill>
                  <a:schemeClr val="tx2"/>
                </a:solidFill>
              </a:rPr>
              <a:t> regels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nl-NL" dirty="0" err="1">
                <a:solidFill>
                  <a:schemeClr val="tx2"/>
                </a:solidFill>
              </a:rPr>
              <a:t>Voorstellen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doen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voor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nieuwe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maatregelen</a:t>
            </a:r>
            <a:endParaRPr lang="en-US" altLang="nl-NL" dirty="0">
              <a:solidFill>
                <a:schemeClr val="tx2"/>
              </a:solidFill>
            </a:endParaRP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altLang="nl-NL" dirty="0">
                <a:solidFill>
                  <a:schemeClr val="tx2"/>
                </a:solidFill>
              </a:rPr>
              <a:t>Van 1973 tot 1986 </a:t>
            </a:r>
            <a:r>
              <a:rPr lang="en-US" altLang="nl-NL" dirty="0" err="1">
                <a:solidFill>
                  <a:schemeClr val="tx2"/>
                </a:solidFill>
              </a:rPr>
              <a:t>werden</a:t>
            </a:r>
            <a:r>
              <a:rPr lang="en-US" altLang="nl-NL" dirty="0">
                <a:solidFill>
                  <a:schemeClr val="tx2"/>
                </a:solidFill>
              </a:rPr>
              <a:t> nog </a:t>
            </a:r>
            <a:r>
              <a:rPr lang="en-US" altLang="nl-NL" dirty="0" err="1">
                <a:solidFill>
                  <a:schemeClr val="tx2"/>
                </a:solidFill>
              </a:rPr>
              <a:t>zes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landen</a:t>
            </a:r>
            <a:r>
              <a:rPr lang="en-US" altLang="nl-NL" dirty="0">
                <a:solidFill>
                  <a:schemeClr val="tx2"/>
                </a:solidFill>
              </a:rPr>
              <a:t> lid. </a:t>
            </a:r>
          </a:p>
          <a:p>
            <a:pPr eaLnBrk="1" hangingPunct="1">
              <a:buClr>
                <a:schemeClr val="tx2"/>
              </a:buClr>
            </a:pPr>
            <a:endParaRPr lang="en-US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De EEG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877475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en-US" altLang="nl-NL" dirty="0"/>
              <a:t>In 1949: </a:t>
            </a:r>
            <a:r>
              <a:rPr lang="en-US" altLang="nl-NL" dirty="0" err="1"/>
              <a:t>oprichting</a:t>
            </a:r>
            <a:r>
              <a:rPr lang="en-US" altLang="nl-NL" dirty="0"/>
              <a:t> van de </a:t>
            </a:r>
            <a:r>
              <a:rPr lang="en-US" altLang="nl-NL" dirty="0" err="1">
                <a:solidFill>
                  <a:srgbClr val="00B0F0"/>
                </a:solidFill>
              </a:rPr>
              <a:t>Raad</a:t>
            </a:r>
            <a:r>
              <a:rPr lang="en-US" altLang="nl-NL" dirty="0">
                <a:solidFill>
                  <a:srgbClr val="00B0F0"/>
                </a:solidFill>
              </a:rPr>
              <a:t> van Europa</a:t>
            </a:r>
            <a:r>
              <a:rPr lang="en-US" altLang="nl-NL" dirty="0"/>
              <a:t>, </a:t>
            </a:r>
            <a:r>
              <a:rPr lang="en-US" altLang="nl-NL" dirty="0" err="1"/>
              <a:t>samenwerkingsorgaan</a:t>
            </a:r>
            <a:r>
              <a:rPr lang="en-US" altLang="nl-NL" dirty="0"/>
              <a:t> van </a:t>
            </a:r>
            <a:r>
              <a:rPr lang="en-US" altLang="nl-NL" dirty="0" err="1"/>
              <a:t>Europese</a:t>
            </a:r>
            <a:r>
              <a:rPr lang="en-US" altLang="nl-NL" dirty="0"/>
              <a:t> </a:t>
            </a:r>
            <a:r>
              <a:rPr lang="en-US" altLang="nl-NL" dirty="0" err="1"/>
              <a:t>landen</a:t>
            </a:r>
            <a:r>
              <a:rPr lang="en-US" altLang="nl-NL" dirty="0"/>
              <a:t> ter </a:t>
            </a:r>
            <a:r>
              <a:rPr lang="en-US" altLang="nl-NL" dirty="0" err="1"/>
              <a:t>bevordering</a:t>
            </a:r>
            <a:r>
              <a:rPr lang="en-US" altLang="nl-NL" dirty="0"/>
              <a:t> van </a:t>
            </a:r>
            <a:r>
              <a:rPr lang="en-US" altLang="nl-NL" dirty="0" err="1"/>
              <a:t>democratie</a:t>
            </a:r>
            <a:r>
              <a:rPr lang="en-US" altLang="nl-NL" dirty="0"/>
              <a:t> en </a:t>
            </a:r>
            <a:r>
              <a:rPr lang="en-US" altLang="nl-NL" dirty="0" err="1"/>
              <a:t>mensenrechten</a:t>
            </a:r>
            <a:r>
              <a:rPr lang="en-US" altLang="nl-NL" dirty="0"/>
              <a:t>.</a:t>
            </a:r>
          </a:p>
          <a:p>
            <a:endParaRPr lang="en-US" altLang="nl-NL" dirty="0"/>
          </a:p>
          <a:p>
            <a:r>
              <a:rPr lang="en-US" altLang="nl-NL" dirty="0" err="1">
                <a:solidFill>
                  <a:srgbClr val="00B0F0"/>
                </a:solidFill>
              </a:rPr>
              <a:t>Europees</a:t>
            </a:r>
            <a:r>
              <a:rPr lang="en-US" altLang="nl-NL" dirty="0">
                <a:solidFill>
                  <a:srgbClr val="00B0F0"/>
                </a:solidFill>
              </a:rPr>
              <a:t> Hof </a:t>
            </a:r>
            <a:r>
              <a:rPr lang="en-US" altLang="nl-NL" dirty="0" err="1">
                <a:solidFill>
                  <a:srgbClr val="00B0F0"/>
                </a:solidFill>
              </a:rPr>
              <a:t>voor</a:t>
            </a:r>
            <a:r>
              <a:rPr lang="en-US" altLang="nl-NL" dirty="0">
                <a:solidFill>
                  <a:srgbClr val="00B0F0"/>
                </a:solidFill>
              </a:rPr>
              <a:t> de </a:t>
            </a:r>
            <a:r>
              <a:rPr lang="en-US" altLang="nl-NL" dirty="0" err="1">
                <a:solidFill>
                  <a:srgbClr val="00B0F0"/>
                </a:solidFill>
              </a:rPr>
              <a:t>Rechten</a:t>
            </a:r>
            <a:r>
              <a:rPr lang="en-US" altLang="nl-NL" dirty="0">
                <a:solidFill>
                  <a:srgbClr val="00B0F0"/>
                </a:solidFill>
              </a:rPr>
              <a:t> van de </a:t>
            </a:r>
            <a:r>
              <a:rPr lang="en-US" altLang="nl-NL" dirty="0" err="1">
                <a:solidFill>
                  <a:srgbClr val="00B0F0"/>
                </a:solidFill>
              </a:rPr>
              <a:t>Mens</a:t>
            </a:r>
            <a:r>
              <a:rPr lang="en-US" altLang="nl-NL" dirty="0"/>
              <a:t>, </a:t>
            </a:r>
            <a:r>
              <a:rPr lang="en-US" altLang="nl-NL" dirty="0" err="1"/>
              <a:t>Europese</a:t>
            </a:r>
            <a:r>
              <a:rPr lang="en-US" altLang="nl-NL" dirty="0"/>
              <a:t> </a:t>
            </a:r>
            <a:r>
              <a:rPr lang="en-US" altLang="nl-NL" dirty="0" err="1"/>
              <a:t>rechtbank</a:t>
            </a:r>
            <a:r>
              <a:rPr lang="en-US" altLang="nl-NL" dirty="0"/>
              <a:t> in </a:t>
            </a:r>
            <a:r>
              <a:rPr lang="en-US" altLang="nl-NL" dirty="0" err="1"/>
              <a:t>Straatsburg</a:t>
            </a:r>
            <a:r>
              <a:rPr lang="en-US" altLang="nl-NL" dirty="0"/>
              <a:t> die </a:t>
            </a:r>
            <a:r>
              <a:rPr lang="en-US" altLang="nl-NL" dirty="0" err="1"/>
              <a:t>bepaalt</a:t>
            </a:r>
            <a:r>
              <a:rPr lang="en-US" altLang="nl-NL" dirty="0"/>
              <a:t> of </a:t>
            </a:r>
            <a:r>
              <a:rPr lang="en-US" altLang="nl-NL" dirty="0" err="1"/>
              <a:t>lidstaten</a:t>
            </a:r>
            <a:r>
              <a:rPr lang="en-US" altLang="nl-NL" dirty="0"/>
              <a:t> de regels </a:t>
            </a:r>
            <a:r>
              <a:rPr lang="en-US" altLang="nl-NL" dirty="0" err="1"/>
              <a:t>naleven</a:t>
            </a:r>
            <a:r>
              <a:rPr lang="en-US" altLang="nl-NL" dirty="0"/>
              <a:t>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De </a:t>
            </a:r>
            <a:r>
              <a:rPr lang="en-US" sz="2800" dirty="0" err="1"/>
              <a:t>Raad</a:t>
            </a:r>
            <a:r>
              <a:rPr lang="en-US" sz="2800" dirty="0"/>
              <a:t> van Europa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958808776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1448</TotalTime>
  <Words>309</Words>
  <Application>Microsoft Macintosh PowerPoint</Application>
  <PresentationFormat>Diavoorstelling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Verdana</vt:lpstr>
      <vt:lpstr>Wingdings</vt:lpstr>
      <vt:lpstr>NU presentatie (blue)</vt:lpstr>
      <vt:lpstr>Witte achtergrond</vt:lpstr>
      <vt:lpstr>1_Witte achtergrond</vt:lpstr>
      <vt:lpstr>§4.4 Herstel van Europa</vt:lpstr>
      <vt:lpstr>Het kenmerkend aspect</vt:lpstr>
      <vt:lpstr>PowerPoint-presentatie</vt:lpstr>
      <vt:lpstr>De Benelux</vt:lpstr>
      <vt:lpstr>EGKS</vt:lpstr>
      <vt:lpstr>De EEG</vt:lpstr>
      <vt:lpstr>De Raad van Europa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Jankees den Otter</cp:lastModifiedBy>
  <cp:revision>306</cp:revision>
  <cp:lastPrinted>2013-03-19T08:25:20Z</cp:lastPrinted>
  <dcterms:created xsi:type="dcterms:W3CDTF">2013-03-13T12:13:36Z</dcterms:created>
  <dcterms:modified xsi:type="dcterms:W3CDTF">2020-03-16T12:24:01Z</dcterms:modified>
</cp:coreProperties>
</file>