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55" r:id="rId1"/>
    <p:sldMasterId id="2147483757" r:id="rId2"/>
    <p:sldMasterId id="2147483779" r:id="rId3"/>
  </p:sldMasterIdLst>
  <p:notesMasterIdLst>
    <p:notesMasterId r:id="rId11"/>
  </p:notesMasterIdLst>
  <p:handoutMasterIdLst>
    <p:handoutMasterId r:id="rId12"/>
  </p:handoutMasterIdLst>
  <p:sldIdLst>
    <p:sldId id="300" r:id="rId4"/>
    <p:sldId id="325" r:id="rId5"/>
    <p:sldId id="334" r:id="rId6"/>
    <p:sldId id="335" r:id="rId7"/>
    <p:sldId id="332" r:id="rId8"/>
    <p:sldId id="336" r:id="rId9"/>
    <p:sldId id="337" r:id="rId1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ijsterveld, Reina" initials="BR" lastIdx="10" clrIdx="0"/>
  <p:cmAuthor id="1" name="Ockels, Johan" initials="OJ" lastIdx="1" clrIdx="1"/>
  <p:cmAuthor id="2" name="Smit, Wietske" initials="SW" lastIdx="6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A484"/>
    <a:srgbClr val="FF3399"/>
    <a:srgbClr val="FF99CC"/>
    <a:srgbClr val="FFC7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Stijl, gemiddeld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4" autoAdjust="0"/>
    <p:restoredTop sz="96208" autoAdjust="0"/>
  </p:normalViewPr>
  <p:slideViewPr>
    <p:cSldViewPr>
      <p:cViewPr varScale="1">
        <p:scale>
          <a:sx n="119" d="100"/>
          <a:sy n="119" d="100"/>
        </p:scale>
        <p:origin x="137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57E369-74E3-4E0D-B7A2-9557641F8509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7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1B6BD0-1215-4963-8978-E04BF6253897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264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nl-NL" noProof="0"/>
              <a:t>Klik om de stijl te bewerken</a:t>
            </a:r>
          </a:p>
        </p:txBody>
      </p:sp>
      <p:sp>
        <p:nvSpPr>
          <p:cNvPr id="6246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/>
              <a:t>Klik om de ondertitelstijl van het model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CC64CB1F-B7C3-46D0-8277-1DC333DDC9F4}" type="datetime3">
              <a:rPr lang="nl-NL" smtClean="0"/>
              <a:t>16/03/20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1DE75062-59B2-47E9-A4A6-169D18F62F61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ADE265-DDEB-45BE-9D7F-AD79CA1B2A29}" type="datetime3">
              <a:rPr lang="nl-NL" smtClean="0"/>
              <a:t>16/03/20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DDE1A-B369-468D-9B8E-F0D2E215DA2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094934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1952625"/>
            <a:ext cx="1822450" cy="406717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1952625"/>
            <a:ext cx="5319712" cy="406717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C0CD59-5668-4C1E-BF76-9BCC497C7007}" type="datetime3">
              <a:rPr lang="nl-NL" smtClean="0"/>
              <a:t>16/03/20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BC478-9647-46C8-9F7F-1E0E36BCA797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424636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noProof="0"/>
              <a:t>Klik om het opmaakprofiel te bewerken</a:t>
            </a:r>
          </a:p>
        </p:txBody>
      </p:sp>
      <p:sp>
        <p:nvSpPr>
          <p:cNvPr id="8192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/>
              <a:t>Klik om het opmaakprofiel van de modelondertitel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A50054AB-2D6E-4841-A829-F478F24C3FC2}" type="datetime3">
              <a:rPr lang="nl-NL" smtClean="0"/>
              <a:t>16/03/20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E51685AE-BF16-4C9C-A7FB-17F4FBB12D87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FCB903-662E-4BAB-B6B0-55026B15E56E}" type="datetime3">
              <a:rPr lang="nl-NL" smtClean="0"/>
              <a:t>16/03/20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D595A-35D6-43AB-84A7-82DA4375C82E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403302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BE16D-89A3-405E-992E-19271F79ABD9}" type="datetime3">
              <a:rPr lang="nl-NL" smtClean="0"/>
              <a:t>16/03/20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BB785-ACE9-4C0E-A6CE-96485A2EE9C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7725845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1844675"/>
            <a:ext cx="3570287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1844675"/>
            <a:ext cx="3571875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B07DA1-4114-4F45-B7F6-93F2936DCF3C}" type="datetime3">
              <a:rPr lang="nl-NL" smtClean="0"/>
              <a:t>16/03/20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8F5D5-FABE-4815-A3E3-BA8F6BA90179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554738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52C262-0248-4891-9761-00A82C60E89D}" type="datetime3">
              <a:rPr lang="nl-NL" smtClean="0"/>
              <a:t>16/03/20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27D7D-45F6-467B-BA57-3CDC3AC366A4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885857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10088F-1C36-4AF5-B67A-6C02563DBF0D}" type="datetime3">
              <a:rPr lang="nl-NL" smtClean="0"/>
              <a:t>16/03/20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33A4A-14AD-4F62-AE76-3E9FC98A3B1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479518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BCF68D-86AC-474A-8E02-9BB35D9746FF}" type="datetime3">
              <a:rPr lang="nl-NL" smtClean="0"/>
              <a:t>16/03/20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3BFC1-5365-4B87-8D64-A79920391BE6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9016372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860E5B-87FF-43FF-8004-6CBBED19C7F2}" type="datetime3">
              <a:rPr lang="nl-NL" smtClean="0"/>
              <a:t>16/03/20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457D9-C3C4-42AE-85C6-EA8B33B6BB9A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52266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FFAD01-B00D-4C58-A3F1-7968BC1A6026}" type="datetime3">
              <a:rPr lang="nl-NL" smtClean="0"/>
              <a:t>16/03/20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39545-2D25-4177-A27C-F6E8E77E1D12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0017681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49E4D1-0FA2-4DE8-99DA-0685FA284E86}" type="datetime3">
              <a:rPr lang="nl-NL" smtClean="0"/>
              <a:t>16/03/20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AE027-546E-4671-8AC3-1C29CF9B4086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836537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81E421-2A11-42DE-98D2-CAB0FD463930}" type="datetime3">
              <a:rPr lang="nl-NL" smtClean="0"/>
              <a:t>16/03/20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70823-AD6A-40E3-B8E1-4ECB1EFE91E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42781633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887413"/>
            <a:ext cx="1822450" cy="5132387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887413"/>
            <a:ext cx="5319712" cy="513238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886F91-BB0A-4283-8970-3F86E58BA48E}" type="datetime3">
              <a:rPr lang="nl-NL" smtClean="0"/>
              <a:t>16/03/20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B9EC2-4887-4527-AF23-019E43AFDD1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5188658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noProof="0"/>
              <a:t>Klik om het opmaakprofiel te bewerken</a:t>
            </a:r>
          </a:p>
        </p:txBody>
      </p:sp>
      <p:sp>
        <p:nvSpPr>
          <p:cNvPr id="8192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/>
              <a:t>Klik om het opmaakprofiel van de modelondertitel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A50054AB-2D6E-4841-A829-F478F24C3FC2}" type="datetime3">
              <a:rPr lang="nl-NL" smtClean="0">
                <a:solidFill>
                  <a:srgbClr val="474747"/>
                </a:solidFill>
              </a:rPr>
              <a:pPr/>
              <a:t>16/03/20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pPr>
              <a:buClr>
                <a:srgbClr val="474747"/>
              </a:buClr>
            </a:pPr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E51685AE-BF16-4C9C-A7FB-17F4FBB12D87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1067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FCB903-662E-4BAB-B6B0-55026B15E56E}" type="datetime3">
              <a:rPr lang="nl-NL" smtClean="0">
                <a:solidFill>
                  <a:srgbClr val="474747"/>
                </a:solidFill>
              </a:rPr>
              <a:pPr/>
              <a:t>16/03/20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D595A-35D6-43AB-84A7-82DA4375C82E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9210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BE16D-89A3-405E-992E-19271F79ABD9}" type="datetime3">
              <a:rPr lang="nl-NL" smtClean="0">
                <a:solidFill>
                  <a:srgbClr val="474747"/>
                </a:solidFill>
              </a:rPr>
              <a:pPr/>
              <a:t>16/03/20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BB785-ACE9-4C0E-A6CE-96485A2EE9C0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2442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1844675"/>
            <a:ext cx="3570287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1844675"/>
            <a:ext cx="3571875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B07DA1-4114-4F45-B7F6-93F2936DCF3C}" type="datetime3">
              <a:rPr lang="nl-NL" smtClean="0">
                <a:solidFill>
                  <a:srgbClr val="474747"/>
                </a:solidFill>
              </a:rPr>
              <a:pPr/>
              <a:t>16/03/20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8F5D5-FABE-4815-A3E3-BA8F6BA90179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3838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52C262-0248-4891-9761-00A82C60E89D}" type="datetime3">
              <a:rPr lang="nl-NL" smtClean="0">
                <a:solidFill>
                  <a:srgbClr val="474747"/>
                </a:solidFill>
              </a:rPr>
              <a:pPr/>
              <a:t>16/03/20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27D7D-45F6-467B-BA57-3CDC3AC366A4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0669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10088F-1C36-4AF5-B67A-6C02563DBF0D}" type="datetime3">
              <a:rPr lang="nl-NL" smtClean="0">
                <a:solidFill>
                  <a:srgbClr val="474747"/>
                </a:solidFill>
              </a:rPr>
              <a:pPr/>
              <a:t>16/03/20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33A4A-14AD-4F62-AE76-3E9FC98A3B1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7158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BCF68D-86AC-474A-8E02-9BB35D9746FF}" type="datetime3">
              <a:rPr lang="nl-NL" smtClean="0">
                <a:solidFill>
                  <a:srgbClr val="474747"/>
                </a:solidFill>
              </a:rPr>
              <a:pPr/>
              <a:t>16/03/20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3BFC1-5365-4B87-8D64-A79920391BE6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223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F759A4-E60A-4C5D-B79C-66D2FC8907B2}" type="datetime3">
              <a:rPr lang="nl-NL" smtClean="0"/>
              <a:t>16/03/20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40CEB-2581-4692-BC12-8969370FF425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7496261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860E5B-87FF-43FF-8004-6CBBED19C7F2}" type="datetime3">
              <a:rPr lang="nl-NL" smtClean="0">
                <a:solidFill>
                  <a:srgbClr val="474747"/>
                </a:solidFill>
              </a:rPr>
              <a:pPr/>
              <a:t>16/03/20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457D9-C3C4-42AE-85C6-EA8B33B6BB9A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6936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49E4D1-0FA2-4DE8-99DA-0685FA284E86}" type="datetime3">
              <a:rPr lang="nl-NL" smtClean="0">
                <a:solidFill>
                  <a:srgbClr val="474747"/>
                </a:solidFill>
              </a:rPr>
              <a:pPr/>
              <a:t>16/03/20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AE027-546E-4671-8AC3-1C29CF9B4086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120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81E421-2A11-42DE-98D2-CAB0FD463930}" type="datetime3">
              <a:rPr lang="nl-NL" smtClean="0">
                <a:solidFill>
                  <a:srgbClr val="474747"/>
                </a:solidFill>
              </a:rPr>
              <a:pPr/>
              <a:t>16/03/20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70823-AD6A-40E3-B8E1-4ECB1EFE91E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9079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887413"/>
            <a:ext cx="1822450" cy="5132387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887413"/>
            <a:ext cx="5319712" cy="513238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886F91-BB0A-4283-8970-3F86E58BA48E}" type="datetime3">
              <a:rPr lang="nl-NL" smtClean="0">
                <a:solidFill>
                  <a:srgbClr val="474747"/>
                </a:solidFill>
              </a:rPr>
              <a:pPr/>
              <a:t>16/03/20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B9EC2-4887-4527-AF23-019E43AFDD1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526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2852738"/>
            <a:ext cx="3570287" cy="3167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2852738"/>
            <a:ext cx="3571875" cy="3167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26801E-3505-49C8-9575-709CFFFA5D16}" type="datetime3">
              <a:rPr lang="nl-NL" smtClean="0"/>
              <a:t>16/03/20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7F236-DD57-47E3-8A3C-5023BC8F19D7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6962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6574DE-E4DD-42F6-818D-89BA71DB9867}" type="datetime3">
              <a:rPr lang="nl-NL" smtClean="0"/>
              <a:t>16/03/20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0E2FD-CC7F-49C6-95D0-CC825B11D268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515583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6AE813-F702-45E9-A47A-6F44FADD9E74}" type="datetime3">
              <a:rPr lang="nl-NL" smtClean="0"/>
              <a:t>16/03/20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D9D6D-A5A5-4853-97B0-7F3B66E4746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691982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739156-DDFF-4088-8452-FC843531A739}" type="datetime3">
              <a:rPr lang="nl-NL" smtClean="0"/>
              <a:t>16/03/20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E7B30-BE17-4266-A66D-E1A3188B31FD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413150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2A2979-B28F-46E8-822B-F0F0650BAC7B}" type="datetime3">
              <a:rPr lang="nl-NL" smtClean="0"/>
              <a:t>16/03/20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AC9AB-1752-433B-AA3C-8F4B433FDCB8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4229208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919D33-65CB-47C9-8B0C-0F96E2D2A0C9}" type="datetime3">
              <a:rPr lang="nl-NL" smtClean="0"/>
              <a:t>16/03/20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B1E65-DA07-4CDE-9959-88854AD22A9A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78702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1952625"/>
            <a:ext cx="7172325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61443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2852738"/>
            <a:ext cx="7294562" cy="316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1E16212B-336D-408C-9CA5-110F9655A030}" type="datetime3">
              <a:rPr lang="nl-NL" smtClean="0"/>
              <a:t>16/03/20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FFA1A3FE-95E9-4677-9359-F0958ADA8DB7}" type="slidenum">
              <a:rPr lang="nl-NL"/>
              <a:pPr/>
              <a:t>‹nr.›</a:t>
            </a:fld>
            <a:endParaRPr lang="nl-NL" sz="140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6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lr>
          <a:srgbClr val="FFCE21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887413"/>
            <a:ext cx="7172325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title style</a:t>
            </a:r>
          </a:p>
        </p:txBody>
      </p:sp>
      <p:sp>
        <p:nvSpPr>
          <p:cNvPr id="80899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1844675"/>
            <a:ext cx="7294562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2ED84D9D-D760-4B1F-A66C-D8EA94A3342A}" type="datetime3">
              <a:rPr lang="nl-NL" smtClean="0"/>
              <a:t>16/03/20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A4017071-425A-459D-BB6A-A1E0D0597E4B}" type="slidenum">
              <a:rPr lang="nl-NL"/>
              <a:pPr/>
              <a:t>‹nr.›</a:t>
            </a:fld>
            <a:endParaRPr lang="nl-NL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887413"/>
            <a:ext cx="7172325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title style</a:t>
            </a:r>
          </a:p>
        </p:txBody>
      </p:sp>
      <p:sp>
        <p:nvSpPr>
          <p:cNvPr id="80899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1844675"/>
            <a:ext cx="7294562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2ED84D9D-D760-4B1F-A66C-D8EA94A3342A}" type="datetime3">
              <a:rPr lang="nl-NL" smtClean="0">
                <a:solidFill>
                  <a:srgbClr val="474747"/>
                </a:solidFill>
              </a:rPr>
              <a:pPr/>
              <a:t>16/03/20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A4017071-425A-459D-BB6A-A1E0D0597E4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343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1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755576" y="1844675"/>
            <a:ext cx="7905824" cy="4175125"/>
          </a:xfrm>
        </p:spPr>
        <p:txBody>
          <a:bodyPr/>
          <a:lstStyle/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r>
              <a:rPr lang="nl-NL" altLang="nl-NL" dirty="0"/>
              <a:t>In deze presentatie leer je over:</a:t>
            </a:r>
          </a:p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endParaRPr lang="nl-NL" altLang="nl-NL" dirty="0"/>
          </a:p>
          <a:p>
            <a:pPr marL="514350" indent="-5143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/>
              <a:t>Het </a:t>
            </a:r>
            <a:r>
              <a:rPr lang="en-US" dirty="0" err="1"/>
              <a:t>kenmerkend</a:t>
            </a:r>
            <a:r>
              <a:rPr lang="en-US" dirty="0"/>
              <a:t> aspect: de </a:t>
            </a:r>
            <a:r>
              <a:rPr lang="en-US" dirty="0" err="1"/>
              <a:t>Europese</a:t>
            </a:r>
            <a:r>
              <a:rPr lang="en-US" dirty="0"/>
              <a:t> </a:t>
            </a:r>
            <a:r>
              <a:rPr lang="en-US" dirty="0" err="1"/>
              <a:t>eenwording</a:t>
            </a:r>
            <a:endParaRPr lang="en-US" dirty="0"/>
          </a:p>
          <a:p>
            <a:pPr marL="514350" indent="-5143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/>
              <a:t>De Benelux</a:t>
            </a:r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/>
              <a:t>De EGKS</a:t>
            </a:r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/>
              <a:t>De EEG</a:t>
            </a:r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nl-NL" dirty="0"/>
              <a:t>De </a:t>
            </a:r>
            <a:r>
              <a:rPr lang="en-US" altLang="nl-NL" dirty="0" err="1"/>
              <a:t>Raad</a:t>
            </a:r>
            <a:r>
              <a:rPr lang="en-US" altLang="nl-NL" dirty="0"/>
              <a:t> van Europa</a:t>
            </a:r>
            <a:endParaRPr lang="en-US" dirty="0"/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altLang="nl-NL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nl-NL" altLang="nl-NL" sz="2800" dirty="0">
                <a:solidFill>
                  <a:srgbClr val="54BDF2"/>
                </a:solidFill>
              </a:rPr>
              <a:t>§4.4 Herstel van Europa</a:t>
            </a:r>
            <a:endParaRPr lang="nl-NL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2235083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2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Na 1945 </a:t>
            </a:r>
            <a:r>
              <a:rPr lang="en-US" dirty="0" err="1">
                <a:solidFill>
                  <a:schemeClr val="tx2"/>
                </a:solidFill>
              </a:rPr>
              <a:t>gingen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landen</a:t>
            </a:r>
            <a:r>
              <a:rPr lang="en-US" dirty="0">
                <a:solidFill>
                  <a:schemeClr val="tx2"/>
                </a:solidFill>
              </a:rPr>
              <a:t> in Europa </a:t>
            </a:r>
            <a:r>
              <a:rPr lang="en-US" dirty="0" err="1">
                <a:solidFill>
                  <a:schemeClr val="tx2"/>
                </a:solidFill>
              </a:rPr>
              <a:t>economisch</a:t>
            </a:r>
            <a:r>
              <a:rPr lang="en-US" dirty="0">
                <a:solidFill>
                  <a:schemeClr val="tx2"/>
                </a:solidFill>
              </a:rPr>
              <a:t> en </a:t>
            </a:r>
            <a:r>
              <a:rPr lang="en-US" dirty="0" err="1">
                <a:solidFill>
                  <a:schemeClr val="tx2"/>
                </a:solidFill>
              </a:rPr>
              <a:t>politiek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samenwerken</a:t>
            </a:r>
            <a:r>
              <a:rPr lang="en-US" dirty="0">
                <a:solidFill>
                  <a:schemeClr val="tx2"/>
                </a:solidFill>
              </a:rPr>
              <a:t> -&gt; </a:t>
            </a:r>
            <a:r>
              <a:rPr lang="en-US" dirty="0" err="1">
                <a:solidFill>
                  <a:schemeClr val="tx2"/>
                </a:solidFill>
              </a:rPr>
              <a:t>groei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welvaart</a:t>
            </a:r>
            <a:r>
              <a:rPr lang="en-US" dirty="0">
                <a:solidFill>
                  <a:schemeClr val="tx2"/>
                </a:solidFill>
              </a:rPr>
              <a:t> en </a:t>
            </a:r>
            <a:r>
              <a:rPr lang="en-US" dirty="0" err="1">
                <a:solidFill>
                  <a:schemeClr val="tx2"/>
                </a:solidFill>
              </a:rPr>
              <a:t>democratie</a:t>
            </a:r>
            <a:r>
              <a:rPr lang="en-US" dirty="0">
                <a:solidFill>
                  <a:schemeClr val="tx2"/>
                </a:solidFill>
              </a:rPr>
              <a:t> in West-Europa.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err="1">
                <a:solidFill>
                  <a:schemeClr val="tx2"/>
                </a:solidFill>
              </a:rPr>
              <a:t>Redenen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voor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samenwerking</a:t>
            </a:r>
            <a:r>
              <a:rPr lang="en-US" dirty="0">
                <a:solidFill>
                  <a:schemeClr val="tx2"/>
                </a:solidFill>
              </a:rPr>
              <a:t>:</a:t>
            </a:r>
          </a:p>
          <a:p>
            <a:pPr marL="342900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2"/>
                </a:solidFill>
              </a:rPr>
              <a:t>Afspraken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maken</a:t>
            </a:r>
            <a:r>
              <a:rPr lang="en-US" dirty="0">
                <a:solidFill>
                  <a:schemeClr val="tx2"/>
                </a:solidFill>
              </a:rPr>
              <a:t> over de </a:t>
            </a:r>
            <a:r>
              <a:rPr lang="en-US" dirty="0" err="1">
                <a:solidFill>
                  <a:schemeClr val="tx2"/>
                </a:solidFill>
              </a:rPr>
              <a:t>Marshallhulp</a:t>
            </a:r>
            <a:endParaRPr lang="en-US" dirty="0">
              <a:solidFill>
                <a:schemeClr val="tx2"/>
              </a:solidFill>
            </a:endParaRPr>
          </a:p>
          <a:p>
            <a:pPr marL="342900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2"/>
                </a:solidFill>
              </a:rPr>
              <a:t>Vijandschappen</a:t>
            </a:r>
            <a:r>
              <a:rPr lang="en-US" dirty="0">
                <a:solidFill>
                  <a:schemeClr val="tx2"/>
                </a:solidFill>
              </a:rPr>
              <a:t> in Europa </a:t>
            </a:r>
            <a:r>
              <a:rPr lang="en-US" dirty="0" err="1">
                <a:solidFill>
                  <a:schemeClr val="tx2"/>
                </a:solidFill>
              </a:rPr>
              <a:t>beëindigen</a:t>
            </a:r>
            <a:endParaRPr lang="en-US" dirty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</a:pPr>
            <a:endParaRPr lang="en-US" dirty="0">
              <a:solidFill>
                <a:schemeClr val="tx2"/>
              </a:solidFill>
            </a:endParaRPr>
          </a:p>
          <a:p>
            <a:r>
              <a:rPr lang="en-US" dirty="0"/>
              <a:t>De </a:t>
            </a:r>
            <a:r>
              <a:rPr lang="en-US" dirty="0" err="1"/>
              <a:t>Europese</a:t>
            </a:r>
            <a:r>
              <a:rPr lang="en-US" dirty="0"/>
              <a:t> </a:t>
            </a:r>
            <a:r>
              <a:rPr lang="en-US" dirty="0" err="1"/>
              <a:t>eenwording</a:t>
            </a:r>
            <a:r>
              <a:rPr lang="en-US" dirty="0"/>
              <a:t> </a:t>
            </a:r>
            <a:r>
              <a:rPr lang="nl-NL" altLang="nl-NL" dirty="0"/>
              <a:t>is een </a:t>
            </a:r>
            <a:r>
              <a:rPr lang="nl-NL" altLang="nl-NL" b="1" dirty="0"/>
              <a:t>kenmerkend aspect</a:t>
            </a:r>
            <a:r>
              <a:rPr lang="nl-NL" altLang="nl-NL" dirty="0"/>
              <a:t> van de tijd van televisie en computer.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sz="2800" dirty="0"/>
              <a:t>Het </a:t>
            </a:r>
            <a:r>
              <a:rPr lang="en-US" sz="2800" dirty="0" err="1"/>
              <a:t>kenmerkend</a:t>
            </a:r>
            <a:r>
              <a:rPr lang="en-US" sz="2800" dirty="0"/>
              <a:t> aspect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2375649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3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5292080" y="874437"/>
            <a:ext cx="35283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nl-NL" dirty="0">
                <a:solidFill>
                  <a:schemeClr val="tx2"/>
                </a:solidFill>
              </a:rPr>
              <a:t>De </a:t>
            </a:r>
            <a:r>
              <a:rPr lang="en-US" altLang="nl-NL" dirty="0" err="1">
                <a:solidFill>
                  <a:schemeClr val="tx2"/>
                </a:solidFill>
              </a:rPr>
              <a:t>Franse</a:t>
            </a:r>
            <a:r>
              <a:rPr lang="en-US" altLang="nl-NL" dirty="0">
                <a:solidFill>
                  <a:schemeClr val="tx2"/>
                </a:solidFill>
              </a:rPr>
              <a:t> president De Gaulle en </a:t>
            </a:r>
            <a:r>
              <a:rPr lang="en-US" altLang="nl-NL" dirty="0" err="1">
                <a:solidFill>
                  <a:schemeClr val="tx2"/>
                </a:solidFill>
              </a:rPr>
              <a:t>bondskanselier</a:t>
            </a:r>
            <a:r>
              <a:rPr lang="en-US" altLang="nl-NL" dirty="0">
                <a:solidFill>
                  <a:schemeClr val="tx2"/>
                </a:solidFill>
              </a:rPr>
              <a:t> Adenauer in 1962.</a:t>
            </a:r>
          </a:p>
          <a:p>
            <a:endParaRPr lang="en-US" altLang="nl-NL" dirty="0">
              <a:solidFill>
                <a:schemeClr val="tx2"/>
              </a:solidFill>
            </a:endParaRPr>
          </a:p>
          <a:p>
            <a:r>
              <a:rPr lang="en-US" altLang="nl-NL" dirty="0" err="1">
                <a:solidFill>
                  <a:srgbClr val="00B0F0"/>
                </a:solidFill>
              </a:rPr>
              <a:t>Bondskanselier</a:t>
            </a:r>
            <a:r>
              <a:rPr lang="en-US" altLang="nl-NL" dirty="0">
                <a:solidFill>
                  <a:schemeClr val="tx2"/>
                </a:solidFill>
              </a:rPr>
              <a:t>: </a:t>
            </a:r>
            <a:r>
              <a:rPr lang="en-US" altLang="nl-NL" dirty="0" err="1">
                <a:solidFill>
                  <a:schemeClr val="tx2"/>
                </a:solidFill>
              </a:rPr>
              <a:t>regeringsleider</a:t>
            </a:r>
            <a:r>
              <a:rPr lang="en-US" altLang="nl-NL" dirty="0">
                <a:solidFill>
                  <a:schemeClr val="tx2"/>
                </a:solidFill>
              </a:rPr>
              <a:t> van de </a:t>
            </a:r>
            <a:r>
              <a:rPr lang="en-US" altLang="nl-NL" dirty="0" err="1">
                <a:solidFill>
                  <a:schemeClr val="tx2"/>
                </a:solidFill>
              </a:rPr>
              <a:t>Bondsrepubliek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Duitsland</a:t>
            </a:r>
            <a:endParaRPr lang="en-US" altLang="nl-NL" dirty="0">
              <a:solidFill>
                <a:schemeClr val="tx2"/>
              </a:solidFill>
            </a:endParaRPr>
          </a:p>
          <a:p>
            <a:endParaRPr lang="en-US" altLang="nl-NL" dirty="0">
              <a:solidFill>
                <a:schemeClr val="tx2"/>
              </a:solidFill>
            </a:endParaRPr>
          </a:p>
          <a:p>
            <a:r>
              <a:rPr lang="en-US" altLang="nl-NL" dirty="0" err="1">
                <a:solidFill>
                  <a:schemeClr val="tx2"/>
                </a:solidFill>
              </a:rPr>
              <a:t>Bondsrepubliek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Duitsland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groeide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uit</a:t>
            </a:r>
            <a:r>
              <a:rPr lang="en-US" altLang="nl-NL" dirty="0">
                <a:solidFill>
                  <a:schemeClr val="tx2"/>
                </a:solidFill>
              </a:rPr>
              <a:t> tot </a:t>
            </a:r>
            <a:r>
              <a:rPr lang="en-US" altLang="nl-NL" dirty="0" err="1">
                <a:solidFill>
                  <a:schemeClr val="tx2"/>
                </a:solidFill>
              </a:rPr>
              <a:t>een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welvarende</a:t>
            </a:r>
            <a:r>
              <a:rPr lang="en-US" altLang="nl-NL" dirty="0">
                <a:solidFill>
                  <a:schemeClr val="tx2"/>
                </a:solidFill>
              </a:rPr>
              <a:t>, </a:t>
            </a:r>
            <a:r>
              <a:rPr lang="en-US" altLang="nl-NL" dirty="0" err="1">
                <a:solidFill>
                  <a:schemeClr val="tx2"/>
                </a:solidFill>
              </a:rPr>
              <a:t>stabiele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democratie</a:t>
            </a:r>
            <a:r>
              <a:rPr lang="en-US" altLang="nl-NL" dirty="0">
                <a:solidFill>
                  <a:schemeClr val="tx2"/>
                </a:solidFill>
              </a:rPr>
              <a:t>.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764784"/>
            <a:ext cx="4608512" cy="548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959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4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nl-NL" dirty="0">
                <a:solidFill>
                  <a:schemeClr val="tx2"/>
                </a:solidFill>
              </a:rPr>
              <a:t>In 1948 </a:t>
            </a:r>
            <a:r>
              <a:rPr lang="en-US" altLang="nl-NL" dirty="0" err="1">
                <a:solidFill>
                  <a:schemeClr val="tx2"/>
                </a:solidFill>
              </a:rPr>
              <a:t>vormden</a:t>
            </a:r>
            <a:r>
              <a:rPr lang="en-US" altLang="nl-NL" dirty="0">
                <a:solidFill>
                  <a:schemeClr val="tx2"/>
                </a:solidFill>
              </a:rPr>
              <a:t> Nederland, </a:t>
            </a:r>
            <a:r>
              <a:rPr lang="en-US" altLang="nl-NL" dirty="0" err="1">
                <a:solidFill>
                  <a:schemeClr val="tx2"/>
                </a:solidFill>
              </a:rPr>
              <a:t>België</a:t>
            </a:r>
            <a:r>
              <a:rPr lang="en-US" altLang="nl-NL" dirty="0">
                <a:solidFill>
                  <a:schemeClr val="tx2"/>
                </a:solidFill>
              </a:rPr>
              <a:t> en Luxemburg </a:t>
            </a:r>
            <a:r>
              <a:rPr lang="en-US" altLang="nl-NL" dirty="0" err="1">
                <a:solidFill>
                  <a:schemeClr val="tx2"/>
                </a:solidFill>
              </a:rPr>
              <a:t>een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gemeenschappelijke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markt</a:t>
            </a:r>
            <a:r>
              <a:rPr lang="en-US" altLang="nl-NL" dirty="0">
                <a:solidFill>
                  <a:schemeClr val="tx2"/>
                </a:solidFill>
              </a:rPr>
              <a:t> (</a:t>
            </a:r>
            <a:r>
              <a:rPr lang="en-US" altLang="nl-NL" dirty="0" err="1">
                <a:solidFill>
                  <a:schemeClr val="tx2"/>
                </a:solidFill>
              </a:rPr>
              <a:t>naam</a:t>
            </a:r>
            <a:r>
              <a:rPr lang="en-US" altLang="nl-NL" dirty="0">
                <a:solidFill>
                  <a:schemeClr val="tx2"/>
                </a:solidFill>
              </a:rPr>
              <a:t> Benelux). </a:t>
            </a:r>
          </a:p>
          <a:p>
            <a:pPr eaLnBrk="1" hangingPunct="1">
              <a:buFont typeface="Arial" charset="0"/>
              <a:buNone/>
            </a:pPr>
            <a:endParaRPr lang="en-US" altLang="nl-NL" dirty="0">
              <a:solidFill>
                <a:schemeClr val="tx2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en-US" altLang="nl-NL" dirty="0" err="1">
                <a:solidFill>
                  <a:srgbClr val="00B0F0"/>
                </a:solidFill>
              </a:rPr>
              <a:t>Gemeenschappelijke</a:t>
            </a:r>
            <a:r>
              <a:rPr lang="en-US" altLang="nl-NL" dirty="0">
                <a:solidFill>
                  <a:srgbClr val="00B0F0"/>
                </a:solidFill>
              </a:rPr>
              <a:t> </a:t>
            </a:r>
            <a:r>
              <a:rPr lang="en-US" altLang="nl-NL" dirty="0" err="1">
                <a:solidFill>
                  <a:srgbClr val="00B0F0"/>
                </a:solidFill>
              </a:rPr>
              <a:t>markt</a:t>
            </a:r>
            <a:r>
              <a:rPr lang="en-US" altLang="nl-NL" dirty="0">
                <a:solidFill>
                  <a:schemeClr val="tx2"/>
                </a:solidFill>
              </a:rPr>
              <a:t>: </a:t>
            </a:r>
            <a:r>
              <a:rPr lang="en-US" altLang="nl-NL" dirty="0" err="1">
                <a:solidFill>
                  <a:schemeClr val="tx2"/>
                </a:solidFill>
              </a:rPr>
              <a:t>gebied</a:t>
            </a:r>
            <a:r>
              <a:rPr lang="en-US" altLang="nl-NL" dirty="0">
                <a:solidFill>
                  <a:schemeClr val="tx2"/>
                </a:solidFill>
              </a:rPr>
              <a:t> van </a:t>
            </a:r>
            <a:r>
              <a:rPr lang="en-US" altLang="nl-NL" dirty="0" err="1">
                <a:solidFill>
                  <a:schemeClr val="tx2"/>
                </a:solidFill>
              </a:rPr>
              <a:t>meer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landen</a:t>
            </a:r>
            <a:r>
              <a:rPr lang="en-US" altLang="nl-NL" dirty="0">
                <a:solidFill>
                  <a:schemeClr val="tx2"/>
                </a:solidFill>
              </a:rPr>
              <a:t> met </a:t>
            </a:r>
            <a:r>
              <a:rPr lang="en-US" altLang="nl-NL" dirty="0" err="1">
                <a:solidFill>
                  <a:schemeClr val="tx2"/>
                </a:solidFill>
              </a:rPr>
              <a:t>vrije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handel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zonder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importtarieven</a:t>
            </a:r>
            <a:r>
              <a:rPr lang="en-US" altLang="nl-NL" dirty="0">
                <a:solidFill>
                  <a:schemeClr val="tx2"/>
                </a:solidFill>
              </a:rPr>
              <a:t>. </a:t>
            </a:r>
          </a:p>
          <a:p>
            <a:pPr eaLnBrk="1" hangingPunct="1">
              <a:buFont typeface="Arial" charset="0"/>
              <a:buNone/>
            </a:pPr>
            <a:endParaRPr lang="en-US" altLang="nl-NL" dirty="0">
              <a:solidFill>
                <a:schemeClr val="tx2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sz="2800" dirty="0"/>
              <a:t>De Benelux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113266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5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nl-NL" dirty="0">
                <a:solidFill>
                  <a:schemeClr val="tx2"/>
                </a:solidFill>
              </a:rPr>
              <a:t>1951: </a:t>
            </a:r>
            <a:r>
              <a:rPr lang="en-US" altLang="nl-NL" dirty="0" err="1">
                <a:solidFill>
                  <a:schemeClr val="tx2"/>
                </a:solidFill>
              </a:rPr>
              <a:t>Bondsrepubliek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Duitsland</a:t>
            </a:r>
            <a:r>
              <a:rPr lang="en-US" altLang="nl-NL" dirty="0">
                <a:solidFill>
                  <a:schemeClr val="tx2"/>
                </a:solidFill>
              </a:rPr>
              <a:t>, </a:t>
            </a:r>
            <a:r>
              <a:rPr lang="en-US" altLang="nl-NL" dirty="0" err="1">
                <a:solidFill>
                  <a:schemeClr val="tx2"/>
                </a:solidFill>
              </a:rPr>
              <a:t>Frankrijk</a:t>
            </a:r>
            <a:r>
              <a:rPr lang="en-US" altLang="nl-NL" dirty="0">
                <a:solidFill>
                  <a:schemeClr val="tx2"/>
                </a:solidFill>
              </a:rPr>
              <a:t>, Nederland, </a:t>
            </a:r>
            <a:r>
              <a:rPr lang="en-US" altLang="nl-NL" dirty="0" err="1">
                <a:solidFill>
                  <a:schemeClr val="tx2"/>
                </a:solidFill>
              </a:rPr>
              <a:t>België</a:t>
            </a:r>
            <a:r>
              <a:rPr lang="en-US" altLang="nl-NL" dirty="0">
                <a:solidFill>
                  <a:schemeClr val="tx2"/>
                </a:solidFill>
              </a:rPr>
              <a:t>, Luxemburg en </a:t>
            </a:r>
            <a:r>
              <a:rPr lang="en-US" altLang="nl-NL" dirty="0" err="1">
                <a:solidFill>
                  <a:schemeClr val="tx2"/>
                </a:solidFill>
              </a:rPr>
              <a:t>Italië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richtten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>
                <a:solidFill>
                  <a:srgbClr val="00B0F0"/>
                </a:solidFill>
              </a:rPr>
              <a:t>EGKS</a:t>
            </a:r>
            <a:r>
              <a:rPr lang="en-US" altLang="nl-NL" dirty="0">
                <a:solidFill>
                  <a:schemeClr val="tx2"/>
                </a:solidFill>
              </a:rPr>
              <a:t> (</a:t>
            </a:r>
            <a:r>
              <a:rPr lang="en-US" altLang="nl-NL" dirty="0" err="1">
                <a:solidFill>
                  <a:schemeClr val="tx2"/>
                </a:solidFill>
              </a:rPr>
              <a:t>Europese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Gemeenschap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voor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Kolen</a:t>
            </a:r>
            <a:r>
              <a:rPr lang="en-US" altLang="nl-NL" dirty="0">
                <a:solidFill>
                  <a:schemeClr val="tx2"/>
                </a:solidFill>
              </a:rPr>
              <a:t> en </a:t>
            </a:r>
            <a:r>
              <a:rPr lang="en-US" altLang="nl-NL" dirty="0" err="1">
                <a:solidFill>
                  <a:schemeClr val="tx2"/>
                </a:solidFill>
              </a:rPr>
              <a:t>Staal</a:t>
            </a:r>
            <a:r>
              <a:rPr lang="en-US" altLang="nl-NL" dirty="0">
                <a:solidFill>
                  <a:schemeClr val="tx2"/>
                </a:solidFill>
              </a:rPr>
              <a:t>) op. </a:t>
            </a:r>
          </a:p>
          <a:p>
            <a:pPr eaLnBrk="1" hangingPunct="1">
              <a:buFont typeface="Arial" charset="0"/>
              <a:buNone/>
            </a:pPr>
            <a:endParaRPr lang="en-US" altLang="nl-NL" dirty="0">
              <a:solidFill>
                <a:schemeClr val="tx2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en-US" altLang="nl-NL" dirty="0" err="1">
                <a:solidFill>
                  <a:schemeClr val="tx2"/>
                </a:solidFill>
              </a:rPr>
              <a:t>Kolen</a:t>
            </a:r>
            <a:r>
              <a:rPr lang="en-US" altLang="nl-NL" dirty="0">
                <a:solidFill>
                  <a:schemeClr val="tx2"/>
                </a:solidFill>
              </a:rPr>
              <a:t>- en </a:t>
            </a:r>
            <a:r>
              <a:rPr lang="en-US" altLang="nl-NL" dirty="0" err="1">
                <a:solidFill>
                  <a:schemeClr val="tx2"/>
                </a:solidFill>
              </a:rPr>
              <a:t>staalindustrie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kwamen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onder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gemeenschappelijk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bestuur</a:t>
            </a:r>
            <a:r>
              <a:rPr lang="en-US" altLang="nl-NL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sz="2800" dirty="0"/>
              <a:t>EGKS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3734013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6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7377" y="1412776"/>
            <a:ext cx="8208911" cy="41751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nl-NL" dirty="0">
                <a:solidFill>
                  <a:schemeClr val="tx2"/>
                </a:solidFill>
              </a:rPr>
              <a:t>In 1958 </a:t>
            </a:r>
            <a:r>
              <a:rPr lang="en-US" altLang="nl-NL" dirty="0" err="1">
                <a:solidFill>
                  <a:schemeClr val="tx2"/>
                </a:solidFill>
              </a:rPr>
              <a:t>richtten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landen</a:t>
            </a:r>
            <a:r>
              <a:rPr lang="en-US" altLang="nl-NL" dirty="0">
                <a:solidFill>
                  <a:schemeClr val="tx2"/>
                </a:solidFill>
              </a:rPr>
              <a:t> van de EGKS de </a:t>
            </a:r>
            <a:r>
              <a:rPr lang="en-US" altLang="nl-NL" dirty="0">
                <a:solidFill>
                  <a:srgbClr val="00B0F0"/>
                </a:solidFill>
              </a:rPr>
              <a:t>EEG</a:t>
            </a:r>
            <a:r>
              <a:rPr lang="en-US" altLang="nl-NL" dirty="0">
                <a:solidFill>
                  <a:schemeClr val="tx2"/>
                </a:solidFill>
              </a:rPr>
              <a:t> (</a:t>
            </a:r>
            <a:r>
              <a:rPr lang="en-US" altLang="nl-NL" dirty="0" err="1">
                <a:solidFill>
                  <a:schemeClr val="tx2"/>
                </a:solidFill>
              </a:rPr>
              <a:t>Europese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Economische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Gemeenschap</a:t>
            </a:r>
            <a:r>
              <a:rPr lang="en-US" altLang="nl-NL" dirty="0">
                <a:solidFill>
                  <a:schemeClr val="tx2"/>
                </a:solidFill>
              </a:rPr>
              <a:t>, </a:t>
            </a:r>
            <a:r>
              <a:rPr lang="en-US" altLang="nl-NL" dirty="0" err="1">
                <a:solidFill>
                  <a:schemeClr val="tx2"/>
                </a:solidFill>
              </a:rPr>
              <a:t>voorloper</a:t>
            </a:r>
            <a:r>
              <a:rPr lang="en-US" altLang="nl-NL" dirty="0">
                <a:solidFill>
                  <a:schemeClr val="tx2"/>
                </a:solidFill>
              </a:rPr>
              <a:t> van de EU) op met </a:t>
            </a:r>
            <a:r>
              <a:rPr lang="en-US" altLang="nl-NL" dirty="0" err="1">
                <a:solidFill>
                  <a:srgbClr val="00B0F0"/>
                </a:solidFill>
              </a:rPr>
              <a:t>Europese</a:t>
            </a:r>
            <a:r>
              <a:rPr lang="en-US" altLang="nl-NL" dirty="0">
                <a:solidFill>
                  <a:srgbClr val="00B0F0"/>
                </a:solidFill>
              </a:rPr>
              <a:t> </a:t>
            </a:r>
            <a:r>
              <a:rPr lang="en-US" altLang="nl-NL" dirty="0" err="1">
                <a:solidFill>
                  <a:srgbClr val="00B0F0"/>
                </a:solidFill>
              </a:rPr>
              <a:t>Commissie</a:t>
            </a:r>
            <a:r>
              <a:rPr lang="en-US" altLang="nl-NL" dirty="0">
                <a:solidFill>
                  <a:srgbClr val="00B0F0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als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dagelijks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bestuur</a:t>
            </a:r>
            <a:r>
              <a:rPr lang="en-US" altLang="nl-NL" dirty="0">
                <a:solidFill>
                  <a:schemeClr val="tx2"/>
                </a:solidFill>
              </a:rPr>
              <a:t>. </a:t>
            </a:r>
            <a:r>
              <a:rPr lang="en-US" altLang="nl-NL" dirty="0" err="1">
                <a:solidFill>
                  <a:schemeClr val="tx2"/>
                </a:solidFill>
              </a:rPr>
              <a:t>Doel</a:t>
            </a:r>
            <a:r>
              <a:rPr lang="en-US" altLang="nl-NL" dirty="0">
                <a:solidFill>
                  <a:schemeClr val="tx2"/>
                </a:solidFill>
              </a:rPr>
              <a:t>: vorming van </a:t>
            </a:r>
            <a:r>
              <a:rPr lang="en-US" altLang="nl-NL" dirty="0" err="1">
                <a:solidFill>
                  <a:schemeClr val="tx2"/>
                </a:solidFill>
              </a:rPr>
              <a:t>gemeenschappelijke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markt</a:t>
            </a:r>
            <a:r>
              <a:rPr lang="en-US" altLang="nl-NL" dirty="0">
                <a:solidFill>
                  <a:schemeClr val="tx2"/>
                </a:solidFill>
              </a:rPr>
              <a:t>.</a:t>
            </a:r>
          </a:p>
          <a:p>
            <a:pPr eaLnBrk="1" hangingPunct="1">
              <a:buFont typeface="Arial" charset="0"/>
              <a:buNone/>
            </a:pPr>
            <a:endParaRPr lang="en-US" altLang="nl-NL" dirty="0">
              <a:solidFill>
                <a:schemeClr val="tx2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en-US" altLang="nl-NL" dirty="0">
                <a:solidFill>
                  <a:schemeClr val="tx2"/>
                </a:solidFill>
              </a:rPr>
              <a:t>Taken:</a:t>
            </a:r>
          </a:p>
          <a:p>
            <a:pPr marL="342900" indent="-342900" eaLnBrk="1" hangingPunct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nl-NL" dirty="0" err="1">
                <a:solidFill>
                  <a:schemeClr val="tx2"/>
                </a:solidFill>
              </a:rPr>
              <a:t>Controleren</a:t>
            </a:r>
            <a:r>
              <a:rPr lang="en-US" altLang="nl-NL" dirty="0">
                <a:solidFill>
                  <a:schemeClr val="tx2"/>
                </a:solidFill>
              </a:rPr>
              <a:t> of </a:t>
            </a:r>
            <a:r>
              <a:rPr lang="en-US" altLang="nl-NL" dirty="0" err="1">
                <a:solidFill>
                  <a:schemeClr val="tx2"/>
                </a:solidFill>
              </a:rPr>
              <a:t>landen</a:t>
            </a:r>
            <a:r>
              <a:rPr lang="en-US" altLang="nl-NL" dirty="0">
                <a:solidFill>
                  <a:schemeClr val="tx2"/>
                </a:solidFill>
              </a:rPr>
              <a:t> en </a:t>
            </a:r>
            <a:r>
              <a:rPr lang="en-US" altLang="nl-NL" dirty="0" err="1">
                <a:solidFill>
                  <a:schemeClr val="tx2"/>
                </a:solidFill>
              </a:rPr>
              <a:t>bedrijven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zich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houden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aan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afgesproken</a:t>
            </a:r>
            <a:r>
              <a:rPr lang="en-US" altLang="nl-NL" dirty="0">
                <a:solidFill>
                  <a:schemeClr val="tx2"/>
                </a:solidFill>
              </a:rPr>
              <a:t> regels</a:t>
            </a:r>
          </a:p>
          <a:p>
            <a:pPr marL="342900" indent="-342900" eaLnBrk="1" hangingPunct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nl-NL" dirty="0" err="1">
                <a:solidFill>
                  <a:schemeClr val="tx2"/>
                </a:solidFill>
              </a:rPr>
              <a:t>Voorstellen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doen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voor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nieuwe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maatregelen</a:t>
            </a:r>
            <a:endParaRPr lang="en-US" altLang="nl-NL" dirty="0">
              <a:solidFill>
                <a:schemeClr val="tx2"/>
              </a:solidFill>
            </a:endParaRPr>
          </a:p>
          <a:p>
            <a:pPr marL="342900" indent="-342900" eaLnBrk="1" hangingPunct="1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altLang="nl-NL" dirty="0">
              <a:solidFill>
                <a:schemeClr val="tx2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en-US" altLang="nl-NL" dirty="0">
                <a:solidFill>
                  <a:schemeClr val="tx2"/>
                </a:solidFill>
              </a:rPr>
              <a:t>Van 1973 tot 1986 </a:t>
            </a:r>
            <a:r>
              <a:rPr lang="en-US" altLang="nl-NL" dirty="0" err="1">
                <a:solidFill>
                  <a:schemeClr val="tx2"/>
                </a:solidFill>
              </a:rPr>
              <a:t>werden</a:t>
            </a:r>
            <a:r>
              <a:rPr lang="en-US" altLang="nl-NL" dirty="0">
                <a:solidFill>
                  <a:schemeClr val="tx2"/>
                </a:solidFill>
              </a:rPr>
              <a:t> nog </a:t>
            </a:r>
            <a:r>
              <a:rPr lang="en-US" altLang="nl-NL" dirty="0" err="1">
                <a:solidFill>
                  <a:schemeClr val="tx2"/>
                </a:solidFill>
              </a:rPr>
              <a:t>zes</a:t>
            </a:r>
            <a:r>
              <a:rPr lang="en-US" altLang="nl-NL" dirty="0">
                <a:solidFill>
                  <a:schemeClr val="tx2"/>
                </a:solidFill>
              </a:rPr>
              <a:t> </a:t>
            </a:r>
            <a:r>
              <a:rPr lang="en-US" altLang="nl-NL" dirty="0" err="1">
                <a:solidFill>
                  <a:schemeClr val="tx2"/>
                </a:solidFill>
              </a:rPr>
              <a:t>landen</a:t>
            </a:r>
            <a:r>
              <a:rPr lang="en-US" altLang="nl-NL" dirty="0">
                <a:solidFill>
                  <a:schemeClr val="tx2"/>
                </a:solidFill>
              </a:rPr>
              <a:t> lid. </a:t>
            </a:r>
          </a:p>
          <a:p>
            <a:pPr eaLnBrk="1" hangingPunct="1">
              <a:buClr>
                <a:schemeClr val="tx2"/>
              </a:buClr>
            </a:pPr>
            <a:endParaRPr lang="en-US" altLang="nl-NL" dirty="0">
              <a:solidFill>
                <a:schemeClr val="tx2"/>
              </a:solidFill>
            </a:endParaRPr>
          </a:p>
          <a:p>
            <a:pPr eaLnBrk="1" hangingPunct="1">
              <a:buFont typeface="Arial" charset="0"/>
              <a:buNone/>
            </a:pPr>
            <a:endParaRPr lang="en-US" altLang="nl-NL" dirty="0">
              <a:solidFill>
                <a:schemeClr val="tx2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sz="2800" dirty="0"/>
              <a:t>De EEG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877475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7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r>
              <a:rPr lang="en-US" altLang="nl-NL" dirty="0"/>
              <a:t>In 1949: </a:t>
            </a:r>
            <a:r>
              <a:rPr lang="en-US" altLang="nl-NL" dirty="0" err="1"/>
              <a:t>oprichting</a:t>
            </a:r>
            <a:r>
              <a:rPr lang="en-US" altLang="nl-NL" dirty="0"/>
              <a:t> van de </a:t>
            </a:r>
            <a:r>
              <a:rPr lang="en-US" altLang="nl-NL" dirty="0" err="1">
                <a:solidFill>
                  <a:srgbClr val="00B0F0"/>
                </a:solidFill>
              </a:rPr>
              <a:t>Raad</a:t>
            </a:r>
            <a:r>
              <a:rPr lang="en-US" altLang="nl-NL" dirty="0">
                <a:solidFill>
                  <a:srgbClr val="00B0F0"/>
                </a:solidFill>
              </a:rPr>
              <a:t> van Europa</a:t>
            </a:r>
            <a:r>
              <a:rPr lang="en-US" altLang="nl-NL" dirty="0"/>
              <a:t>, </a:t>
            </a:r>
            <a:r>
              <a:rPr lang="en-US" altLang="nl-NL" dirty="0" err="1"/>
              <a:t>samenwerkingsorgaan</a:t>
            </a:r>
            <a:r>
              <a:rPr lang="en-US" altLang="nl-NL" dirty="0"/>
              <a:t> van </a:t>
            </a:r>
            <a:r>
              <a:rPr lang="en-US" altLang="nl-NL" dirty="0" err="1"/>
              <a:t>Europese</a:t>
            </a:r>
            <a:r>
              <a:rPr lang="en-US" altLang="nl-NL" dirty="0"/>
              <a:t> </a:t>
            </a:r>
            <a:r>
              <a:rPr lang="en-US" altLang="nl-NL" dirty="0" err="1"/>
              <a:t>landen</a:t>
            </a:r>
            <a:r>
              <a:rPr lang="en-US" altLang="nl-NL" dirty="0"/>
              <a:t> ter </a:t>
            </a:r>
            <a:r>
              <a:rPr lang="en-US" altLang="nl-NL" dirty="0" err="1"/>
              <a:t>bevordering</a:t>
            </a:r>
            <a:r>
              <a:rPr lang="en-US" altLang="nl-NL" dirty="0"/>
              <a:t> van </a:t>
            </a:r>
            <a:r>
              <a:rPr lang="en-US" altLang="nl-NL" dirty="0" err="1"/>
              <a:t>democratie</a:t>
            </a:r>
            <a:r>
              <a:rPr lang="en-US" altLang="nl-NL" dirty="0"/>
              <a:t> en </a:t>
            </a:r>
            <a:r>
              <a:rPr lang="en-US" altLang="nl-NL" dirty="0" err="1"/>
              <a:t>mensenrechten</a:t>
            </a:r>
            <a:r>
              <a:rPr lang="en-US" altLang="nl-NL" dirty="0"/>
              <a:t>.</a:t>
            </a:r>
          </a:p>
          <a:p>
            <a:endParaRPr lang="en-US" altLang="nl-NL" dirty="0"/>
          </a:p>
          <a:p>
            <a:r>
              <a:rPr lang="en-US" altLang="nl-NL" dirty="0" err="1">
                <a:solidFill>
                  <a:srgbClr val="00B0F0"/>
                </a:solidFill>
              </a:rPr>
              <a:t>Europees</a:t>
            </a:r>
            <a:r>
              <a:rPr lang="en-US" altLang="nl-NL" dirty="0">
                <a:solidFill>
                  <a:srgbClr val="00B0F0"/>
                </a:solidFill>
              </a:rPr>
              <a:t> Hof </a:t>
            </a:r>
            <a:r>
              <a:rPr lang="en-US" altLang="nl-NL" dirty="0" err="1">
                <a:solidFill>
                  <a:srgbClr val="00B0F0"/>
                </a:solidFill>
              </a:rPr>
              <a:t>voor</a:t>
            </a:r>
            <a:r>
              <a:rPr lang="en-US" altLang="nl-NL" dirty="0">
                <a:solidFill>
                  <a:srgbClr val="00B0F0"/>
                </a:solidFill>
              </a:rPr>
              <a:t> de </a:t>
            </a:r>
            <a:r>
              <a:rPr lang="en-US" altLang="nl-NL" dirty="0" err="1">
                <a:solidFill>
                  <a:srgbClr val="00B0F0"/>
                </a:solidFill>
              </a:rPr>
              <a:t>Rechten</a:t>
            </a:r>
            <a:r>
              <a:rPr lang="en-US" altLang="nl-NL" dirty="0">
                <a:solidFill>
                  <a:srgbClr val="00B0F0"/>
                </a:solidFill>
              </a:rPr>
              <a:t> van de </a:t>
            </a:r>
            <a:r>
              <a:rPr lang="en-US" altLang="nl-NL" dirty="0" err="1">
                <a:solidFill>
                  <a:srgbClr val="00B0F0"/>
                </a:solidFill>
              </a:rPr>
              <a:t>Mens</a:t>
            </a:r>
            <a:r>
              <a:rPr lang="en-US" altLang="nl-NL" dirty="0"/>
              <a:t>, </a:t>
            </a:r>
            <a:r>
              <a:rPr lang="en-US" altLang="nl-NL" dirty="0" err="1"/>
              <a:t>Europese</a:t>
            </a:r>
            <a:r>
              <a:rPr lang="en-US" altLang="nl-NL" dirty="0"/>
              <a:t> </a:t>
            </a:r>
            <a:r>
              <a:rPr lang="en-US" altLang="nl-NL" dirty="0" err="1"/>
              <a:t>rechtbank</a:t>
            </a:r>
            <a:r>
              <a:rPr lang="en-US" altLang="nl-NL" dirty="0"/>
              <a:t> in </a:t>
            </a:r>
            <a:r>
              <a:rPr lang="en-US" altLang="nl-NL" dirty="0" err="1"/>
              <a:t>Straatsburg</a:t>
            </a:r>
            <a:r>
              <a:rPr lang="en-US" altLang="nl-NL" dirty="0"/>
              <a:t> die </a:t>
            </a:r>
            <a:r>
              <a:rPr lang="en-US" altLang="nl-NL" dirty="0" err="1"/>
              <a:t>bepaalt</a:t>
            </a:r>
            <a:r>
              <a:rPr lang="en-US" altLang="nl-NL" dirty="0"/>
              <a:t> of </a:t>
            </a:r>
            <a:r>
              <a:rPr lang="en-US" altLang="nl-NL" dirty="0" err="1"/>
              <a:t>lidstaten</a:t>
            </a:r>
            <a:r>
              <a:rPr lang="en-US" altLang="nl-NL" dirty="0"/>
              <a:t> de regels </a:t>
            </a:r>
            <a:r>
              <a:rPr lang="en-US" altLang="nl-NL" dirty="0" err="1"/>
              <a:t>naleven</a:t>
            </a:r>
            <a:r>
              <a:rPr lang="en-US" altLang="nl-NL" dirty="0"/>
              <a:t>.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sz="2800" dirty="0"/>
              <a:t>De </a:t>
            </a:r>
            <a:r>
              <a:rPr lang="en-US" sz="2800" dirty="0" err="1"/>
              <a:t>Raad</a:t>
            </a:r>
            <a:r>
              <a:rPr lang="en-US" sz="2800" dirty="0"/>
              <a:t> van Europa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2958808776"/>
      </p:ext>
    </p:extLst>
  </p:cSld>
  <p:clrMapOvr>
    <a:masterClrMapping/>
  </p:clrMapOvr>
</p:sld>
</file>

<file path=ppt/theme/theme1.xml><?xml version="1.0" encoding="utf-8"?>
<a:theme xmlns:a="http://schemas.openxmlformats.org/drawingml/2006/main" name="NU presentatie (blue)">
  <a:themeElements>
    <a:clrScheme name="Blauwe achtergrond met foto 1">
      <a:dk1>
        <a:srgbClr val="474747"/>
      </a:dk1>
      <a:lt1>
        <a:srgbClr val="FFFFFF"/>
      </a:lt1>
      <a:dk2>
        <a:srgbClr val="0066CC"/>
      </a:dk2>
      <a:lt2>
        <a:srgbClr val="FFFFFF"/>
      </a:lt2>
      <a:accent1>
        <a:srgbClr val="EE008C"/>
      </a:accent1>
      <a:accent2>
        <a:srgbClr val="039AD6"/>
      </a:accent2>
      <a:accent3>
        <a:srgbClr val="AAB8E2"/>
      </a:accent3>
      <a:accent4>
        <a:srgbClr val="DADADA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Blauwe achtergrond met foto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Blauwe achtergrond met foto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uwe achtergrond met foto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itte achtergrond">
  <a:themeElements>
    <a:clrScheme name="Witte achtergrond 2">
      <a:dk1>
        <a:srgbClr val="474747"/>
      </a:dk1>
      <a:lt1>
        <a:srgbClr val="FFFFFF"/>
      </a:lt1>
      <a:dk2>
        <a:srgbClr val="474747"/>
      </a:dk2>
      <a:lt2>
        <a:srgbClr val="B2B2B2"/>
      </a:lt2>
      <a:accent1>
        <a:srgbClr val="EE008C"/>
      </a:accent1>
      <a:accent2>
        <a:srgbClr val="039AD6"/>
      </a:accent2>
      <a:accent3>
        <a:srgbClr val="FFFFFF"/>
      </a:accent3>
      <a:accent4>
        <a:srgbClr val="3B3B3B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Witte achtergrond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Witte achtergrond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tte achtergrond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Witte achtergrond">
  <a:themeElements>
    <a:clrScheme name="Witte achtergrond 2">
      <a:dk1>
        <a:srgbClr val="474747"/>
      </a:dk1>
      <a:lt1>
        <a:srgbClr val="FFFFFF"/>
      </a:lt1>
      <a:dk2>
        <a:srgbClr val="474747"/>
      </a:dk2>
      <a:lt2>
        <a:srgbClr val="B2B2B2"/>
      </a:lt2>
      <a:accent1>
        <a:srgbClr val="EE008C"/>
      </a:accent1>
      <a:accent2>
        <a:srgbClr val="039AD6"/>
      </a:accent2>
      <a:accent3>
        <a:srgbClr val="FFFFFF"/>
      </a:accent3>
      <a:accent4>
        <a:srgbClr val="3B3B3B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Witte achtergrond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Witte achtergrond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tte achtergrond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NU presentatie (blue)</Template>
  <TotalTime>1448</TotalTime>
  <Words>309</Words>
  <Application>Microsoft Macintosh PowerPoint</Application>
  <PresentationFormat>Diavoorstelling (4:3)</PresentationFormat>
  <Paragraphs>55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7</vt:i4>
      </vt:variant>
    </vt:vector>
  </HeadingPairs>
  <TitlesOfParts>
    <vt:vector size="13" baseType="lpstr">
      <vt:lpstr>Arial</vt:lpstr>
      <vt:lpstr>Verdana</vt:lpstr>
      <vt:lpstr>Wingdings</vt:lpstr>
      <vt:lpstr>NU presentatie (blue)</vt:lpstr>
      <vt:lpstr>Witte achtergrond</vt:lpstr>
      <vt:lpstr>1_Witte achtergrond</vt:lpstr>
      <vt:lpstr>§4.4 Herstel van Europa</vt:lpstr>
      <vt:lpstr>Het kenmerkend aspect</vt:lpstr>
      <vt:lpstr>PowerPoint-presentatie</vt:lpstr>
      <vt:lpstr>De Benelux</vt:lpstr>
      <vt:lpstr>EGKS</vt:lpstr>
      <vt:lpstr>De EEG</vt:lpstr>
      <vt:lpstr>De Raad van Europa</vt:lpstr>
    </vt:vector>
  </TitlesOfParts>
  <Company>Infinitas Learning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Pitch Pincode Tweede Fase</dc:title>
  <dc:creator>Bernadette Hijstek</dc:creator>
  <dc:description>versie 1.0 - maart 2008</dc:description>
  <cp:lastModifiedBy>Jankees den Otter</cp:lastModifiedBy>
  <cp:revision>306</cp:revision>
  <cp:lastPrinted>2013-03-19T08:25:20Z</cp:lastPrinted>
  <dcterms:created xsi:type="dcterms:W3CDTF">2013-03-13T12:13:36Z</dcterms:created>
  <dcterms:modified xsi:type="dcterms:W3CDTF">2020-03-16T12:24:01Z</dcterms:modified>
</cp:coreProperties>
</file>